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8" r:id="rId2"/>
  </p:sldMasterIdLst>
  <p:notesMasterIdLst>
    <p:notesMasterId r:id="rId24"/>
  </p:notesMasterIdLst>
  <p:sldIdLst>
    <p:sldId id="256" r:id="rId3"/>
    <p:sldId id="257" r:id="rId4"/>
    <p:sldId id="258" r:id="rId5"/>
    <p:sldId id="259" r:id="rId6"/>
    <p:sldId id="260" r:id="rId7"/>
    <p:sldId id="261" r:id="rId8"/>
    <p:sldId id="262" r:id="rId9"/>
    <p:sldId id="263" r:id="rId10"/>
    <p:sldId id="265" r:id="rId11"/>
    <p:sldId id="266" r:id="rId12"/>
    <p:sldId id="267" r:id="rId13"/>
    <p:sldId id="268" r:id="rId14"/>
    <p:sldId id="269" r:id="rId15"/>
    <p:sldId id="270" r:id="rId16"/>
    <p:sldId id="272" r:id="rId17"/>
    <p:sldId id="273" r:id="rId18"/>
    <p:sldId id="274" r:id="rId19"/>
    <p:sldId id="275" r:id="rId20"/>
    <p:sldId id="276" r:id="rId21"/>
    <p:sldId id="271" r:id="rId22"/>
    <p:sldId id="26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4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78699" autoAdjust="0"/>
  </p:normalViewPr>
  <p:slideViewPr>
    <p:cSldViewPr snapToGrid="0">
      <p:cViewPr varScale="1">
        <p:scale>
          <a:sx n="90" d="100"/>
          <a:sy n="90" d="100"/>
        </p:scale>
        <p:origin x="687"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88B3EE-59A4-4B80-8F4E-1E49257EA6E0}" type="datetimeFigureOut">
              <a:rPr lang="en-US" smtClean="0"/>
              <a:t>6/2/2017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151133-C36E-4E8C-A8EC-59B16DAAB412}" type="slidenum">
              <a:rPr lang="en-US" smtClean="0"/>
              <a:t>‹#›</a:t>
            </a:fld>
            <a:endParaRPr lang="en-US"/>
          </a:p>
        </p:txBody>
      </p:sp>
    </p:spTree>
    <p:extLst>
      <p:ext uri="{BB962C8B-B14F-4D97-AF65-F5344CB8AC3E}">
        <p14:creationId xmlns:p14="http://schemas.microsoft.com/office/powerpoint/2010/main" val="2752391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GB" dirty="0"/>
              <a:t>Are key considerations for a green building</a:t>
            </a:r>
          </a:p>
          <a:p>
            <a:pPr marL="171450" indent="-171450">
              <a:buFont typeface="Wingdings" panose="05000000000000000000" pitchFamily="2" charset="2"/>
              <a:buChar char="Ø"/>
            </a:pPr>
            <a:r>
              <a:rPr lang="en-GB" dirty="0"/>
              <a:t>These buildings to do less harm and do more good which creates a more sustainable environment for all</a:t>
            </a:r>
            <a:endParaRPr lang="en-US" dirty="0"/>
          </a:p>
        </p:txBody>
      </p:sp>
      <p:sp>
        <p:nvSpPr>
          <p:cNvPr id="4" name="Slide Number Placeholder 3"/>
          <p:cNvSpPr>
            <a:spLocks noGrp="1"/>
          </p:cNvSpPr>
          <p:nvPr>
            <p:ph type="sldNum" sz="quarter" idx="10"/>
          </p:nvPr>
        </p:nvSpPr>
        <p:spPr/>
        <p:txBody>
          <a:bodyPr/>
          <a:lstStyle/>
          <a:p>
            <a:fld id="{09151133-C36E-4E8C-A8EC-59B16DAAB412}" type="slidenum">
              <a:rPr lang="en-US" smtClean="0"/>
              <a:t>4</a:t>
            </a:fld>
            <a:endParaRPr lang="en-US"/>
          </a:p>
        </p:txBody>
      </p:sp>
    </p:spTree>
    <p:extLst>
      <p:ext uri="{BB962C8B-B14F-4D97-AF65-F5344CB8AC3E}">
        <p14:creationId xmlns:p14="http://schemas.microsoft.com/office/powerpoint/2010/main" val="3742618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GB" dirty="0" err="1"/>
              <a:t>Leed</a:t>
            </a:r>
            <a:r>
              <a:rPr lang="en-GB" dirty="0"/>
              <a:t> looks to reward best practices and innovation and rewards exemplary performance with different levels of certification.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dirty="0"/>
              <a:t>Is a Green Building Certification Programme that recognises Best in Class building strategies and practices across the globe.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dirty="0"/>
              <a:t>Decision making framework for project teams during the life cycle of a building which includes: </a:t>
            </a:r>
            <a:r>
              <a:rPr lang="en-GB" sz="1200" dirty="0">
                <a:solidFill>
                  <a:schemeClr val="accent6">
                    <a:lumMod val="75000"/>
                  </a:schemeClr>
                </a:solidFill>
              </a:rPr>
              <a:t>Planning</a:t>
            </a:r>
            <a:r>
              <a:rPr lang="en-GB" sz="1200" dirty="0"/>
              <a:t>, Design, </a:t>
            </a:r>
            <a:r>
              <a:rPr lang="en-GB" sz="1200" dirty="0">
                <a:solidFill>
                  <a:schemeClr val="accent6">
                    <a:lumMod val="75000"/>
                  </a:schemeClr>
                </a:solidFill>
              </a:rPr>
              <a:t>Construction</a:t>
            </a:r>
            <a:r>
              <a:rPr lang="en-GB" sz="1200" dirty="0"/>
              <a:t> and Operations.</a:t>
            </a:r>
            <a:endParaRPr lang="en-US" sz="1200" dirty="0"/>
          </a:p>
          <a:p>
            <a:pPr marL="171450" indent="-171450">
              <a:buFont typeface="Wingdings" panose="05000000000000000000" pitchFamily="2" charset="2"/>
              <a:buChar char="Ø"/>
            </a:pPr>
            <a:endParaRPr lang="en-GB" dirty="0"/>
          </a:p>
        </p:txBody>
      </p:sp>
      <p:sp>
        <p:nvSpPr>
          <p:cNvPr id="4" name="Slide Number Placeholder 3"/>
          <p:cNvSpPr>
            <a:spLocks noGrp="1"/>
          </p:cNvSpPr>
          <p:nvPr>
            <p:ph type="sldNum" sz="quarter" idx="10"/>
          </p:nvPr>
        </p:nvSpPr>
        <p:spPr/>
        <p:txBody>
          <a:bodyPr/>
          <a:lstStyle/>
          <a:p>
            <a:fld id="{09151133-C36E-4E8C-A8EC-59B16DAAB412}" type="slidenum">
              <a:rPr lang="en-US" smtClean="0"/>
              <a:t>5</a:t>
            </a:fld>
            <a:endParaRPr lang="en-US"/>
          </a:p>
        </p:txBody>
      </p:sp>
    </p:spTree>
    <p:extLst>
      <p:ext uri="{BB962C8B-B14F-4D97-AF65-F5344CB8AC3E}">
        <p14:creationId xmlns:p14="http://schemas.microsoft.com/office/powerpoint/2010/main" val="3523888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GB" dirty="0"/>
              <a:t>A quick search for LEED Certification Companies and Suppliers serving St. Kitts reveals a list of options based mainly in the US.</a:t>
            </a:r>
          </a:p>
          <a:p>
            <a:pPr marL="171450" indent="-171450">
              <a:buFont typeface="Wingdings" panose="05000000000000000000" pitchFamily="2" charset="2"/>
              <a:buChar char="Ø"/>
            </a:pPr>
            <a:endParaRPr lang="en-US" dirty="0"/>
          </a:p>
        </p:txBody>
      </p:sp>
      <p:sp>
        <p:nvSpPr>
          <p:cNvPr id="4" name="Slide Number Placeholder 3"/>
          <p:cNvSpPr>
            <a:spLocks noGrp="1"/>
          </p:cNvSpPr>
          <p:nvPr>
            <p:ph type="sldNum" sz="quarter" idx="10"/>
          </p:nvPr>
        </p:nvSpPr>
        <p:spPr/>
        <p:txBody>
          <a:bodyPr/>
          <a:lstStyle/>
          <a:p>
            <a:fld id="{09151133-C36E-4E8C-A8EC-59B16DAAB412}" type="slidenum">
              <a:rPr lang="en-US" smtClean="0"/>
              <a:t>6</a:t>
            </a:fld>
            <a:endParaRPr lang="en-US"/>
          </a:p>
        </p:txBody>
      </p:sp>
    </p:spTree>
    <p:extLst>
      <p:ext uri="{BB962C8B-B14F-4D97-AF65-F5344CB8AC3E}">
        <p14:creationId xmlns:p14="http://schemas.microsoft.com/office/powerpoint/2010/main" val="420280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GB" dirty="0"/>
              <a:t>In a nutshell </a:t>
            </a:r>
            <a:r>
              <a:rPr lang="en-GB" dirty="0" err="1"/>
              <a:t>Leed</a:t>
            </a:r>
            <a:r>
              <a:rPr lang="en-GB" dirty="0"/>
              <a:t> is about  Saving money, conserving energy, making better material choices.</a:t>
            </a:r>
          </a:p>
          <a:p>
            <a:pPr marL="171450" indent="-171450">
              <a:buFont typeface="Wingdings" panose="05000000000000000000" pitchFamily="2" charset="2"/>
              <a:buChar char="Ø"/>
            </a:pPr>
            <a:r>
              <a:rPr lang="en-GB" dirty="0"/>
              <a:t>By honouring the interconnections the building can be built and operated in a more sustainable and efficient way. For example by considering insulation materials and daylighting, buildings manager can use less energy in heating and cooling their buildings. By bringing architects, engineers, designers, material </a:t>
            </a:r>
            <a:r>
              <a:rPr lang="en-GB" dirty="0" err="1"/>
              <a:t>speciaist</a:t>
            </a:r>
            <a:r>
              <a:rPr lang="en-GB" dirty="0"/>
              <a:t> and others to the table during the design phase </a:t>
            </a:r>
            <a:r>
              <a:rPr lang="en-GB" dirty="0" err="1"/>
              <a:t>decisionc</a:t>
            </a:r>
            <a:r>
              <a:rPr lang="en-GB" dirty="0"/>
              <a:t> can be made that position building for excellence in operational performance.</a:t>
            </a:r>
          </a:p>
          <a:p>
            <a:pPr marL="171450" indent="-171450">
              <a:buFont typeface="Wingdings" panose="05000000000000000000" pitchFamily="2" charset="2"/>
              <a:buChar char="Ø"/>
            </a:pPr>
            <a:endParaRPr lang="en-GB" dirty="0"/>
          </a:p>
          <a:p>
            <a:pPr marL="171450" indent="-171450">
              <a:buFont typeface="Wingdings" panose="05000000000000000000" pitchFamily="2" charset="2"/>
              <a:buChar char="Ø"/>
            </a:pPr>
            <a:r>
              <a:rPr lang="en-GB" dirty="0"/>
              <a:t>Two types of credentials</a:t>
            </a:r>
          </a:p>
          <a:p>
            <a:pPr marL="171450" indent="-171450">
              <a:buFont typeface="Wingdings" panose="05000000000000000000" pitchFamily="2" charset="2"/>
              <a:buChar char="Ø"/>
            </a:pPr>
            <a:r>
              <a:rPr lang="en-GB" dirty="0"/>
              <a:t>  - </a:t>
            </a:r>
            <a:r>
              <a:rPr lang="en-GB" dirty="0" err="1"/>
              <a:t>Leed</a:t>
            </a:r>
            <a:r>
              <a:rPr lang="en-GB" dirty="0"/>
              <a:t> Green Associate  (Your Gateway to going green. Gives you a foundational up-to-date understanding of </a:t>
            </a:r>
            <a:r>
              <a:rPr lang="en-GB" dirty="0" err="1"/>
              <a:t>curent</a:t>
            </a:r>
            <a:r>
              <a:rPr lang="en-GB" dirty="0"/>
              <a:t> green building principles and best practices)</a:t>
            </a:r>
          </a:p>
          <a:p>
            <a:pPr marL="171450" indent="-171450">
              <a:buFont typeface="Wingdings" panose="05000000000000000000" pitchFamily="2" charset="2"/>
              <a:buChar char="Ø"/>
            </a:pPr>
            <a:endParaRPr lang="en-GB" dirty="0"/>
          </a:p>
          <a:p>
            <a:pPr marL="171450" indent="-171450">
              <a:buFont typeface="Wingdings" panose="05000000000000000000" pitchFamily="2" charset="2"/>
              <a:buChar char="Ø"/>
            </a:pPr>
            <a:r>
              <a:rPr lang="en-GB" dirty="0"/>
              <a:t>  - </a:t>
            </a:r>
            <a:r>
              <a:rPr lang="en-GB" dirty="0" err="1"/>
              <a:t>Leed</a:t>
            </a:r>
            <a:r>
              <a:rPr lang="en-GB" dirty="0"/>
              <a:t> AP with Specialty Credentials (The next level, </a:t>
            </a:r>
            <a:r>
              <a:rPr lang="en-GB" dirty="0" err="1"/>
              <a:t>equiping</a:t>
            </a:r>
            <a:r>
              <a:rPr lang="en-GB" dirty="0"/>
              <a:t> you with </a:t>
            </a:r>
            <a:r>
              <a:rPr lang="en-GB" dirty="0" err="1"/>
              <a:t>indepth</a:t>
            </a:r>
            <a:r>
              <a:rPr lang="en-GB" dirty="0"/>
              <a:t> technical knowledge as well as expertise in a specific </a:t>
            </a:r>
            <a:r>
              <a:rPr lang="en-GB" dirty="0" err="1"/>
              <a:t>Leed</a:t>
            </a:r>
            <a:r>
              <a:rPr lang="en-GB" dirty="0"/>
              <a:t> rating system.)</a:t>
            </a:r>
            <a:endParaRPr lang="en-US" dirty="0"/>
          </a:p>
        </p:txBody>
      </p:sp>
      <p:sp>
        <p:nvSpPr>
          <p:cNvPr id="4" name="Slide Number Placeholder 3"/>
          <p:cNvSpPr>
            <a:spLocks noGrp="1"/>
          </p:cNvSpPr>
          <p:nvPr>
            <p:ph type="sldNum" sz="quarter" idx="10"/>
          </p:nvPr>
        </p:nvSpPr>
        <p:spPr/>
        <p:txBody>
          <a:bodyPr/>
          <a:lstStyle/>
          <a:p>
            <a:fld id="{09151133-C36E-4E8C-A8EC-59B16DAAB412}" type="slidenum">
              <a:rPr lang="en-US" smtClean="0"/>
              <a:t>7</a:t>
            </a:fld>
            <a:endParaRPr lang="en-US"/>
          </a:p>
        </p:txBody>
      </p:sp>
    </p:spTree>
    <p:extLst>
      <p:ext uri="{BB962C8B-B14F-4D97-AF65-F5344CB8AC3E}">
        <p14:creationId xmlns:p14="http://schemas.microsoft.com/office/powerpoint/2010/main" val="1552325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EA3F3F1-4AF8-45B8-9705-830B8A43A724}" type="datetimeFigureOut">
              <a:rPr lang="en-US" smtClean="0"/>
              <a:t>6/2/2017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53E0AF-F98A-4279-99D0-8319167FBEAC}" type="slidenum">
              <a:rPr lang="en-US" smtClean="0"/>
              <a:t>‹#›</a:t>
            </a:fld>
            <a:endParaRPr lang="en-US"/>
          </a:p>
        </p:txBody>
      </p:sp>
    </p:spTree>
    <p:extLst>
      <p:ext uri="{BB962C8B-B14F-4D97-AF65-F5344CB8AC3E}">
        <p14:creationId xmlns:p14="http://schemas.microsoft.com/office/powerpoint/2010/main" val="1192340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A3F3F1-4AF8-45B8-9705-830B8A43A724}" type="datetimeFigureOut">
              <a:rPr lang="en-US" smtClean="0"/>
              <a:t>6/2/2017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53E0AF-F98A-4279-99D0-8319167FBEAC}" type="slidenum">
              <a:rPr lang="en-US" smtClean="0"/>
              <a:t>‹#›</a:t>
            </a:fld>
            <a:endParaRPr lang="en-US"/>
          </a:p>
        </p:txBody>
      </p:sp>
    </p:spTree>
    <p:extLst>
      <p:ext uri="{BB962C8B-B14F-4D97-AF65-F5344CB8AC3E}">
        <p14:creationId xmlns:p14="http://schemas.microsoft.com/office/powerpoint/2010/main" val="3187564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A3F3F1-4AF8-45B8-9705-830B8A43A724}" type="datetimeFigureOut">
              <a:rPr lang="en-US" smtClean="0"/>
              <a:t>6/2/2017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53E0AF-F98A-4279-99D0-8319167FBEAC}" type="slidenum">
              <a:rPr lang="en-US" smtClean="0"/>
              <a:t>‹#›</a:t>
            </a:fld>
            <a:endParaRPr lang="en-US"/>
          </a:p>
        </p:txBody>
      </p:sp>
    </p:spTree>
    <p:extLst>
      <p:ext uri="{BB962C8B-B14F-4D97-AF65-F5344CB8AC3E}">
        <p14:creationId xmlns:p14="http://schemas.microsoft.com/office/powerpoint/2010/main" val="2726915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A3F3F1-4AF8-45B8-9705-830B8A43A724}" type="datetimeFigureOut">
              <a:rPr lang="en-US" smtClean="0"/>
              <a:t>6/2/2017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53E0AF-F98A-4279-99D0-8319167FBEAC}" type="slidenum">
              <a:rPr lang="en-US" smtClean="0"/>
              <a:t>‹#›</a:t>
            </a:fld>
            <a:endParaRPr lang="en-US"/>
          </a:p>
        </p:txBody>
      </p:sp>
    </p:spTree>
    <p:extLst>
      <p:ext uri="{BB962C8B-B14F-4D97-AF65-F5344CB8AC3E}">
        <p14:creationId xmlns:p14="http://schemas.microsoft.com/office/powerpoint/2010/main" val="3178722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A3F3F1-4AF8-45B8-9705-830B8A43A724}" type="datetimeFigureOut">
              <a:rPr lang="en-US" smtClean="0"/>
              <a:t>6/2/2017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53E0AF-F98A-4279-99D0-8319167FBEAC}" type="slidenum">
              <a:rPr lang="en-US" smtClean="0"/>
              <a:t>‹#›</a:t>
            </a:fld>
            <a:endParaRPr lang="en-US"/>
          </a:p>
        </p:txBody>
      </p:sp>
    </p:spTree>
    <p:extLst>
      <p:ext uri="{BB962C8B-B14F-4D97-AF65-F5344CB8AC3E}">
        <p14:creationId xmlns:p14="http://schemas.microsoft.com/office/powerpoint/2010/main" val="28761114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A3F3F1-4AF8-45B8-9705-830B8A43A724}" type="datetimeFigureOut">
              <a:rPr lang="en-US" smtClean="0"/>
              <a:t>6/2/2017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53E0AF-F98A-4279-99D0-8319167FBEAC}" type="slidenum">
              <a:rPr lang="en-US" smtClean="0"/>
              <a:t>‹#›</a:t>
            </a:fld>
            <a:endParaRPr lang="en-US"/>
          </a:p>
        </p:txBody>
      </p:sp>
    </p:spTree>
    <p:extLst>
      <p:ext uri="{BB962C8B-B14F-4D97-AF65-F5344CB8AC3E}">
        <p14:creationId xmlns:p14="http://schemas.microsoft.com/office/powerpoint/2010/main" val="4279566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3F3F1-4AF8-45B8-9705-830B8A43A724}" type="datetimeFigureOut">
              <a:rPr lang="en-US" smtClean="0"/>
              <a:t>6/2/2017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53E0AF-F98A-4279-99D0-8319167FBEAC}" type="slidenum">
              <a:rPr lang="en-US" smtClean="0"/>
              <a:t>‹#›</a:t>
            </a:fld>
            <a:endParaRPr lang="en-US"/>
          </a:p>
        </p:txBody>
      </p:sp>
    </p:spTree>
    <p:extLst>
      <p:ext uri="{BB962C8B-B14F-4D97-AF65-F5344CB8AC3E}">
        <p14:creationId xmlns:p14="http://schemas.microsoft.com/office/powerpoint/2010/main" val="8649261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A3F3F1-4AF8-45B8-9705-830B8A43A724}" type="datetimeFigureOut">
              <a:rPr lang="en-US" smtClean="0"/>
              <a:t>6/2/2017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53E0AF-F98A-4279-99D0-8319167FBEAC}" type="slidenum">
              <a:rPr lang="en-US" smtClean="0"/>
              <a:t>‹#›</a:t>
            </a:fld>
            <a:endParaRPr lang="en-US"/>
          </a:p>
        </p:txBody>
      </p:sp>
    </p:spTree>
    <p:extLst>
      <p:ext uri="{BB962C8B-B14F-4D97-AF65-F5344CB8AC3E}">
        <p14:creationId xmlns:p14="http://schemas.microsoft.com/office/powerpoint/2010/main" val="1303161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A3F3F1-4AF8-45B8-9705-830B8A43A724}" type="datetimeFigureOut">
              <a:rPr lang="en-US" smtClean="0"/>
              <a:t>6/2/2017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53E0AF-F98A-4279-99D0-8319167FBEAC}" type="slidenum">
              <a:rPr lang="en-US" smtClean="0"/>
              <a:t>‹#›</a:t>
            </a:fld>
            <a:endParaRPr lang="en-US"/>
          </a:p>
        </p:txBody>
      </p:sp>
    </p:spTree>
    <p:extLst>
      <p:ext uri="{BB962C8B-B14F-4D97-AF65-F5344CB8AC3E}">
        <p14:creationId xmlns:p14="http://schemas.microsoft.com/office/powerpoint/2010/main" val="849122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A3F3F1-4AF8-45B8-9705-830B8A43A724}" type="datetimeFigureOut">
              <a:rPr lang="en-US" smtClean="0"/>
              <a:t>6/2/2017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53E0AF-F98A-4279-99D0-8319167FBEAC}" type="slidenum">
              <a:rPr lang="en-US" smtClean="0"/>
              <a:t>‹#›</a:t>
            </a:fld>
            <a:endParaRPr lang="en-US"/>
          </a:p>
        </p:txBody>
      </p:sp>
    </p:spTree>
    <p:extLst>
      <p:ext uri="{BB962C8B-B14F-4D97-AF65-F5344CB8AC3E}">
        <p14:creationId xmlns:p14="http://schemas.microsoft.com/office/powerpoint/2010/main" val="28329263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A3F3F1-4AF8-45B8-9705-830B8A43A724}" type="datetimeFigureOut">
              <a:rPr lang="en-US" smtClean="0"/>
              <a:t>6/2/2017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53E0AF-F98A-4279-99D0-8319167FBEAC}" type="slidenum">
              <a:rPr lang="en-US" smtClean="0"/>
              <a:t>‹#›</a:t>
            </a:fld>
            <a:endParaRPr lang="en-US"/>
          </a:p>
        </p:txBody>
      </p:sp>
    </p:spTree>
    <p:extLst>
      <p:ext uri="{BB962C8B-B14F-4D97-AF65-F5344CB8AC3E}">
        <p14:creationId xmlns:p14="http://schemas.microsoft.com/office/powerpoint/2010/main" val="339137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6/2/2017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648" y="365125"/>
            <a:ext cx="967815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5648" y="1825625"/>
            <a:ext cx="967815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499960" y="6356350"/>
            <a:ext cx="108143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3F3F1-4AF8-45B8-9705-830B8A43A724}" type="datetimeFigureOut">
              <a:rPr lang="en-US" smtClean="0"/>
              <a:t>6/2/2017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53E0AF-F98A-4279-99D0-8319167FBEAC}" type="slidenum">
              <a:rPr lang="en-US" smtClean="0"/>
              <a:t>‹#›</a:t>
            </a:fld>
            <a:endParaRPr lang="en-US"/>
          </a:p>
        </p:txBody>
      </p:sp>
      <p:grpSp>
        <p:nvGrpSpPr>
          <p:cNvPr id="7" name="Group 6"/>
          <p:cNvGrpSpPr/>
          <p:nvPr userDrawn="1"/>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6"/>
            </a:solidFill>
            <a:ln>
              <a:noFill/>
            </a:ln>
          </p:spPr>
          <p:txBody>
            <a:bodyPr/>
            <a:lstStyle/>
            <a:p>
              <a:endParaRPr lang="en-US" dirty="0"/>
            </a:p>
          </p:txBody>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accent6">
                <a:lumMod val="7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6">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A742E"/>
            </a:solidFill>
            <a:ln>
              <a:noFill/>
            </a:ln>
          </p:spPr>
        </p:sp>
      </p:grpSp>
    </p:spTree>
    <p:extLst>
      <p:ext uri="{BB962C8B-B14F-4D97-AF65-F5344CB8AC3E}">
        <p14:creationId xmlns:p14="http://schemas.microsoft.com/office/powerpoint/2010/main" val="46790879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6020" y="2404534"/>
            <a:ext cx="8237983" cy="1646302"/>
          </a:xfrm>
        </p:spPr>
        <p:txBody>
          <a:bodyPr/>
          <a:lstStyle/>
          <a:p>
            <a:pPr algn="l"/>
            <a:r>
              <a:rPr lang="en-US" sz="3600" b="1" dirty="0"/>
              <a:t>GREEN BUILDINGS, SOLAR VOLTAICS: </a:t>
            </a:r>
            <a:r>
              <a:rPr lang="en-US" sz="3200" dirty="0"/>
              <a:t>Assessing Energy Efficiency and Cost Effectiveness towards </a:t>
            </a:r>
            <a:r>
              <a:rPr lang="en-US" sz="3200" b="1" dirty="0"/>
              <a:t>LEED Certification </a:t>
            </a:r>
            <a:r>
              <a:rPr lang="en-US" sz="3200" dirty="0"/>
              <a:t>in St. Kitts and Nevis</a:t>
            </a:r>
            <a:endParaRPr lang="en-US" sz="3600" dirty="0"/>
          </a:p>
        </p:txBody>
      </p:sp>
      <p:sp>
        <p:nvSpPr>
          <p:cNvPr id="3" name="Subtitle 2"/>
          <p:cNvSpPr>
            <a:spLocks noGrp="1"/>
          </p:cNvSpPr>
          <p:nvPr>
            <p:ph type="subTitle" idx="1"/>
          </p:nvPr>
        </p:nvSpPr>
        <p:spPr>
          <a:xfrm>
            <a:off x="1507067" y="4927843"/>
            <a:ext cx="7766936" cy="1090074"/>
          </a:xfrm>
        </p:spPr>
        <p:txBody>
          <a:bodyPr/>
          <a:lstStyle/>
          <a:p>
            <a:r>
              <a:rPr lang="en-US" dirty="0"/>
              <a:t>Presenter: Mr. Kenrod Roberts</a:t>
            </a:r>
          </a:p>
        </p:txBody>
      </p:sp>
    </p:spTree>
    <p:extLst>
      <p:ext uri="{BB962C8B-B14F-4D97-AF65-F5344CB8AC3E}">
        <p14:creationId xmlns:p14="http://schemas.microsoft.com/office/powerpoint/2010/main" val="4083740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Strategies for Hotel</a:t>
            </a:r>
          </a:p>
        </p:txBody>
      </p:sp>
      <p:pic>
        <p:nvPicPr>
          <p:cNvPr id="4" name="Picture 3"/>
          <p:cNvPicPr>
            <a:picLocks noChangeAspect="1"/>
          </p:cNvPicPr>
          <p:nvPr/>
        </p:nvPicPr>
        <p:blipFill>
          <a:blip r:embed="rId2"/>
          <a:stretch>
            <a:fillRect/>
          </a:stretch>
        </p:blipFill>
        <p:spPr>
          <a:xfrm>
            <a:off x="1640471" y="1621465"/>
            <a:ext cx="10018130" cy="4280581"/>
          </a:xfrm>
          <a:prstGeom prst="rect">
            <a:avLst/>
          </a:prstGeom>
        </p:spPr>
      </p:pic>
    </p:spTree>
    <p:extLst>
      <p:ext uri="{BB962C8B-B14F-4D97-AF65-F5344CB8AC3E}">
        <p14:creationId xmlns:p14="http://schemas.microsoft.com/office/powerpoint/2010/main" val="351610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CASE STUDY: PROXIMITY HOTEL</a:t>
            </a:r>
          </a:p>
        </p:txBody>
      </p:sp>
      <p:sp>
        <p:nvSpPr>
          <p:cNvPr id="3" name="Content Placeholder 2"/>
          <p:cNvSpPr>
            <a:spLocks noGrp="1"/>
          </p:cNvSpPr>
          <p:nvPr>
            <p:ph idx="1"/>
          </p:nvPr>
        </p:nvSpPr>
        <p:spPr/>
        <p:txBody>
          <a:bodyPr>
            <a:normAutofit/>
          </a:bodyPr>
          <a:lstStyle/>
          <a:p>
            <a:r>
              <a:rPr lang="en-GB" sz="3200" dirty="0"/>
              <a:t>The Proximity Hotel, a 147-room hotel that includes a restaurant and 5,000 square feet of conference, meeting, and event facilities, opened in early November 2007</a:t>
            </a:r>
          </a:p>
          <a:p>
            <a:endParaRPr lang="en-GB" sz="3200" dirty="0"/>
          </a:p>
          <a:p>
            <a:r>
              <a:rPr lang="en-GB" sz="3200" dirty="0"/>
              <a:t>To achieve their goals of green building, luxury and long-term economic viability, the project team implemented over seventy green building practices</a:t>
            </a:r>
            <a:endParaRPr lang="en-US" sz="3200" dirty="0"/>
          </a:p>
        </p:txBody>
      </p:sp>
    </p:spTree>
    <p:extLst>
      <p:ext uri="{BB962C8B-B14F-4D97-AF65-F5344CB8AC3E}">
        <p14:creationId xmlns:p14="http://schemas.microsoft.com/office/powerpoint/2010/main" val="1098721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STRATEGIES TOWARDS LEED CERTIFICATION</a:t>
            </a:r>
          </a:p>
        </p:txBody>
      </p:sp>
      <p:pic>
        <p:nvPicPr>
          <p:cNvPr id="5" name="Picture 4"/>
          <p:cNvPicPr>
            <a:picLocks noChangeAspect="1"/>
          </p:cNvPicPr>
          <p:nvPr/>
        </p:nvPicPr>
        <p:blipFill>
          <a:blip r:embed="rId2"/>
          <a:stretch>
            <a:fillRect/>
          </a:stretch>
        </p:blipFill>
        <p:spPr>
          <a:xfrm>
            <a:off x="2359945" y="1387549"/>
            <a:ext cx="8839997" cy="4929762"/>
          </a:xfrm>
          <a:prstGeom prst="rect">
            <a:avLst/>
          </a:prstGeom>
        </p:spPr>
      </p:pic>
    </p:spTree>
    <p:extLst>
      <p:ext uri="{BB962C8B-B14F-4D97-AF65-F5344CB8AC3E}">
        <p14:creationId xmlns:p14="http://schemas.microsoft.com/office/powerpoint/2010/main" val="45543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to Attaining Green Building Certification</a:t>
            </a:r>
          </a:p>
        </p:txBody>
      </p:sp>
      <p:sp>
        <p:nvSpPr>
          <p:cNvPr id="3" name="Content Placeholder 2"/>
          <p:cNvSpPr>
            <a:spLocks noGrp="1"/>
          </p:cNvSpPr>
          <p:nvPr>
            <p:ph idx="1"/>
          </p:nvPr>
        </p:nvSpPr>
        <p:spPr>
          <a:xfrm>
            <a:off x="1675648" y="2301949"/>
            <a:ext cx="9678152" cy="3875014"/>
          </a:xfrm>
        </p:spPr>
        <p:txBody>
          <a:bodyPr/>
          <a:lstStyle/>
          <a:p>
            <a:r>
              <a:rPr lang="en-US" sz="4000" dirty="0"/>
              <a:t>Site Strategies</a:t>
            </a:r>
          </a:p>
          <a:p>
            <a:r>
              <a:rPr lang="en-US" sz="4000" dirty="0"/>
              <a:t>Water-Related Strategies</a:t>
            </a:r>
          </a:p>
          <a:p>
            <a:r>
              <a:rPr lang="en-US" sz="4000" dirty="0"/>
              <a:t>Energy-Related Strategies</a:t>
            </a:r>
          </a:p>
          <a:p>
            <a:r>
              <a:rPr lang="en-US" sz="4000" dirty="0"/>
              <a:t>Materials-Related Strategies</a:t>
            </a:r>
          </a:p>
          <a:p>
            <a:endParaRPr lang="en-US" dirty="0"/>
          </a:p>
        </p:txBody>
      </p:sp>
    </p:spTree>
    <p:extLst>
      <p:ext uri="{BB962C8B-B14F-4D97-AF65-F5344CB8AC3E}">
        <p14:creationId xmlns:p14="http://schemas.microsoft.com/office/powerpoint/2010/main" val="4114470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5648" y="365126"/>
            <a:ext cx="9678151" cy="714080"/>
          </a:xfrm>
        </p:spPr>
        <p:txBody>
          <a:bodyPr/>
          <a:lstStyle/>
          <a:p>
            <a:r>
              <a:rPr lang="en-US" dirty="0"/>
              <a:t>Sustainability Practices in Case Studies</a:t>
            </a:r>
          </a:p>
        </p:txBody>
      </p:sp>
      <p:pic>
        <p:nvPicPr>
          <p:cNvPr id="5" name="Picture 4"/>
          <p:cNvPicPr>
            <a:picLocks noChangeAspect="1"/>
          </p:cNvPicPr>
          <p:nvPr/>
        </p:nvPicPr>
        <p:blipFill>
          <a:blip r:embed="rId2"/>
          <a:stretch>
            <a:fillRect/>
          </a:stretch>
        </p:blipFill>
        <p:spPr>
          <a:xfrm rot="5400000">
            <a:off x="3168303" y="678534"/>
            <a:ext cx="6554615" cy="7643037"/>
          </a:xfrm>
          <a:prstGeom prst="rect">
            <a:avLst/>
          </a:prstGeom>
        </p:spPr>
      </p:pic>
    </p:spTree>
    <p:extLst>
      <p:ext uri="{BB962C8B-B14F-4D97-AF65-F5344CB8AC3E}">
        <p14:creationId xmlns:p14="http://schemas.microsoft.com/office/powerpoint/2010/main" val="1798037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5648" y="365126"/>
            <a:ext cx="9678151" cy="714080"/>
          </a:xfrm>
        </p:spPr>
        <p:txBody>
          <a:bodyPr/>
          <a:lstStyle/>
          <a:p>
            <a:r>
              <a:rPr lang="en-US" dirty="0"/>
              <a:t>Sustainability Practices in Case Studies</a:t>
            </a:r>
          </a:p>
        </p:txBody>
      </p:sp>
      <p:pic>
        <p:nvPicPr>
          <p:cNvPr id="5" name="Picture 4"/>
          <p:cNvPicPr>
            <a:picLocks noChangeAspect="1"/>
          </p:cNvPicPr>
          <p:nvPr/>
        </p:nvPicPr>
        <p:blipFill rotWithShape="1">
          <a:blip r:embed="rId2"/>
          <a:srcRect l="39905"/>
          <a:stretch/>
        </p:blipFill>
        <p:spPr>
          <a:xfrm rot="5400000">
            <a:off x="4204172" y="-931495"/>
            <a:ext cx="4774018" cy="9263250"/>
          </a:xfrm>
          <a:prstGeom prst="rect">
            <a:avLst/>
          </a:prstGeom>
        </p:spPr>
      </p:pic>
    </p:spTree>
    <p:extLst>
      <p:ext uri="{BB962C8B-B14F-4D97-AF65-F5344CB8AC3E}">
        <p14:creationId xmlns:p14="http://schemas.microsoft.com/office/powerpoint/2010/main" val="2491460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5648" y="365126"/>
            <a:ext cx="9678151" cy="714080"/>
          </a:xfrm>
        </p:spPr>
        <p:txBody>
          <a:bodyPr/>
          <a:lstStyle/>
          <a:p>
            <a:r>
              <a:rPr lang="en-US" dirty="0"/>
              <a:t>Sustainability Practices in Case Studies</a:t>
            </a:r>
          </a:p>
        </p:txBody>
      </p:sp>
      <p:pic>
        <p:nvPicPr>
          <p:cNvPr id="4" name="Picture 3"/>
          <p:cNvPicPr>
            <a:picLocks noChangeAspect="1"/>
          </p:cNvPicPr>
          <p:nvPr/>
        </p:nvPicPr>
        <p:blipFill>
          <a:blip r:embed="rId2"/>
          <a:stretch>
            <a:fillRect/>
          </a:stretch>
        </p:blipFill>
        <p:spPr>
          <a:xfrm>
            <a:off x="523083" y="0"/>
            <a:ext cx="11050142" cy="6858000"/>
          </a:xfrm>
          <a:prstGeom prst="rect">
            <a:avLst/>
          </a:prstGeom>
        </p:spPr>
      </p:pic>
    </p:spTree>
    <p:extLst>
      <p:ext uri="{BB962C8B-B14F-4D97-AF65-F5344CB8AC3E}">
        <p14:creationId xmlns:p14="http://schemas.microsoft.com/office/powerpoint/2010/main" val="1976330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5648" y="365126"/>
            <a:ext cx="9678151" cy="714080"/>
          </a:xfrm>
        </p:spPr>
        <p:txBody>
          <a:bodyPr/>
          <a:lstStyle/>
          <a:p>
            <a:r>
              <a:rPr lang="en-US" dirty="0"/>
              <a:t>Sustainability Practices in Case Studies</a:t>
            </a:r>
          </a:p>
        </p:txBody>
      </p:sp>
      <p:pic>
        <p:nvPicPr>
          <p:cNvPr id="5" name="Picture 4"/>
          <p:cNvPicPr>
            <a:picLocks noChangeAspect="1"/>
          </p:cNvPicPr>
          <p:nvPr/>
        </p:nvPicPr>
        <p:blipFill>
          <a:blip r:embed="rId2"/>
          <a:stretch>
            <a:fillRect/>
          </a:stretch>
        </p:blipFill>
        <p:spPr>
          <a:xfrm>
            <a:off x="634166" y="0"/>
            <a:ext cx="10923668" cy="6858000"/>
          </a:xfrm>
          <a:prstGeom prst="rect">
            <a:avLst/>
          </a:prstGeom>
        </p:spPr>
      </p:pic>
    </p:spTree>
    <p:extLst>
      <p:ext uri="{BB962C8B-B14F-4D97-AF65-F5344CB8AC3E}">
        <p14:creationId xmlns:p14="http://schemas.microsoft.com/office/powerpoint/2010/main" val="1406694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5648" y="365126"/>
            <a:ext cx="9678151" cy="714080"/>
          </a:xfrm>
        </p:spPr>
        <p:txBody>
          <a:bodyPr/>
          <a:lstStyle/>
          <a:p>
            <a:r>
              <a:rPr lang="en-US" dirty="0"/>
              <a:t>Sustainability Practices in Case Studies</a:t>
            </a:r>
          </a:p>
        </p:txBody>
      </p:sp>
      <p:pic>
        <p:nvPicPr>
          <p:cNvPr id="4" name="Picture 3"/>
          <p:cNvPicPr>
            <a:picLocks noChangeAspect="1"/>
          </p:cNvPicPr>
          <p:nvPr/>
        </p:nvPicPr>
        <p:blipFill>
          <a:blip r:embed="rId2"/>
          <a:stretch>
            <a:fillRect/>
          </a:stretch>
        </p:blipFill>
        <p:spPr>
          <a:xfrm>
            <a:off x="156244" y="0"/>
            <a:ext cx="11879511" cy="6858000"/>
          </a:xfrm>
          <a:prstGeom prst="rect">
            <a:avLst/>
          </a:prstGeom>
        </p:spPr>
      </p:pic>
    </p:spTree>
    <p:extLst>
      <p:ext uri="{BB962C8B-B14F-4D97-AF65-F5344CB8AC3E}">
        <p14:creationId xmlns:p14="http://schemas.microsoft.com/office/powerpoint/2010/main" val="1947451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5648" y="365126"/>
            <a:ext cx="9678151" cy="714080"/>
          </a:xfrm>
        </p:spPr>
        <p:txBody>
          <a:bodyPr/>
          <a:lstStyle/>
          <a:p>
            <a:r>
              <a:rPr lang="en-US" dirty="0"/>
              <a:t>Sustainability Practices in Case Studies</a:t>
            </a:r>
          </a:p>
        </p:txBody>
      </p:sp>
      <p:pic>
        <p:nvPicPr>
          <p:cNvPr id="5" name="Picture 4"/>
          <p:cNvPicPr>
            <a:picLocks noChangeAspect="1"/>
          </p:cNvPicPr>
          <p:nvPr/>
        </p:nvPicPr>
        <p:blipFill>
          <a:blip r:embed="rId2"/>
          <a:stretch>
            <a:fillRect/>
          </a:stretch>
        </p:blipFill>
        <p:spPr>
          <a:xfrm>
            <a:off x="1403120" y="1079206"/>
            <a:ext cx="10223205" cy="5252263"/>
          </a:xfrm>
          <a:prstGeom prst="rect">
            <a:avLst/>
          </a:prstGeom>
        </p:spPr>
      </p:pic>
    </p:spTree>
    <p:extLst>
      <p:ext uri="{BB962C8B-B14F-4D97-AF65-F5344CB8AC3E}">
        <p14:creationId xmlns:p14="http://schemas.microsoft.com/office/powerpoint/2010/main" val="3625931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Presentation Objectives:</a:t>
            </a:r>
          </a:p>
        </p:txBody>
      </p:sp>
      <p:sp>
        <p:nvSpPr>
          <p:cNvPr id="3" name="Content Placeholder 2"/>
          <p:cNvSpPr>
            <a:spLocks noGrp="1"/>
          </p:cNvSpPr>
          <p:nvPr>
            <p:ph idx="1"/>
          </p:nvPr>
        </p:nvSpPr>
        <p:spPr>
          <a:xfrm>
            <a:off x="677334" y="2207172"/>
            <a:ext cx="8596668" cy="3834190"/>
          </a:xfrm>
        </p:spPr>
        <p:txBody>
          <a:bodyPr>
            <a:normAutofit/>
          </a:bodyPr>
          <a:lstStyle/>
          <a:p>
            <a:r>
              <a:rPr lang="en-US" sz="2400" dirty="0"/>
              <a:t>Discuss the aims and objectives of Green Buildings</a:t>
            </a:r>
          </a:p>
          <a:p>
            <a:r>
              <a:rPr lang="en-US" sz="2400" dirty="0"/>
              <a:t>Highlight the Various Aspects of LEED Certification</a:t>
            </a:r>
          </a:p>
          <a:p>
            <a:r>
              <a:rPr lang="en-US" sz="2400" dirty="0"/>
              <a:t>Assess and Evaluate Energy Efficiency and Cost Effectiveness as it relates to Green Buildings</a:t>
            </a:r>
          </a:p>
          <a:p>
            <a:r>
              <a:rPr lang="en-US" sz="2400" dirty="0"/>
              <a:t>Provide a Road Map for the Implementation of Practical Green Building strategies towards LEED Certification in St. Kitts and Nevis. (Includes a Case Study Review)</a:t>
            </a:r>
          </a:p>
        </p:txBody>
      </p:sp>
    </p:spTree>
    <p:extLst>
      <p:ext uri="{BB962C8B-B14F-4D97-AF65-F5344CB8AC3E}">
        <p14:creationId xmlns:p14="http://schemas.microsoft.com/office/powerpoint/2010/main" val="2932789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Moving St. Kitts and Nevis Towards LEED Certification</a:t>
            </a:r>
          </a:p>
        </p:txBody>
      </p:sp>
      <p:sp>
        <p:nvSpPr>
          <p:cNvPr id="3" name="Content Placeholder 2"/>
          <p:cNvSpPr>
            <a:spLocks noGrp="1"/>
          </p:cNvSpPr>
          <p:nvPr>
            <p:ph idx="1"/>
          </p:nvPr>
        </p:nvSpPr>
        <p:spPr>
          <a:xfrm>
            <a:off x="1675648" y="2259419"/>
            <a:ext cx="9678152" cy="3917543"/>
          </a:xfrm>
        </p:spPr>
        <p:txBody>
          <a:bodyPr/>
          <a:lstStyle/>
          <a:p>
            <a:r>
              <a:rPr lang="en-US" dirty="0"/>
              <a:t>Training and Certification of Architects, Contractors and Interior Designers.</a:t>
            </a:r>
          </a:p>
          <a:p>
            <a:r>
              <a:rPr lang="en-US" dirty="0"/>
              <a:t>Update of Building Codes to Encourage Use of Green Energy Practices.</a:t>
            </a:r>
          </a:p>
          <a:p>
            <a:r>
              <a:rPr lang="en-US" dirty="0"/>
              <a:t>Proper Cost Modelling of Strategies to be Implemented. Cost Effective = (Cost savings over life cycle of building)</a:t>
            </a:r>
          </a:p>
          <a:p>
            <a:r>
              <a:rPr lang="en-US" dirty="0"/>
              <a:t>Integrative Approach</a:t>
            </a:r>
          </a:p>
        </p:txBody>
      </p:sp>
    </p:spTree>
    <p:extLst>
      <p:ext uri="{BB962C8B-B14F-4D97-AF65-F5344CB8AC3E}">
        <p14:creationId xmlns:p14="http://schemas.microsoft.com/office/powerpoint/2010/main" val="747849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chemeClr val="accent6">
                    <a:lumMod val="75000"/>
                  </a:schemeClr>
                </a:solidFill>
              </a:rPr>
              <a:t>Conclusion</a:t>
            </a:r>
          </a:p>
        </p:txBody>
      </p:sp>
      <p:sp>
        <p:nvSpPr>
          <p:cNvPr id="3" name="Content Placeholder 2"/>
          <p:cNvSpPr>
            <a:spLocks noGrp="1"/>
          </p:cNvSpPr>
          <p:nvPr>
            <p:ph idx="1"/>
          </p:nvPr>
        </p:nvSpPr>
        <p:spPr>
          <a:xfrm>
            <a:off x="1893616" y="2355111"/>
            <a:ext cx="9678152" cy="3779321"/>
          </a:xfrm>
        </p:spPr>
        <p:txBody>
          <a:bodyPr/>
          <a:lstStyle/>
          <a:p>
            <a:r>
              <a:rPr lang="en-US" dirty="0"/>
              <a:t>Increase awareness of Green Building Strategies</a:t>
            </a:r>
          </a:p>
          <a:p>
            <a:r>
              <a:rPr lang="en-US" dirty="0"/>
              <a:t>Training of Professional and Certification</a:t>
            </a:r>
          </a:p>
          <a:p>
            <a:r>
              <a:rPr lang="en-US" dirty="0"/>
              <a:t>Establishment of  a Green Building Council as has been done in various parts of the world.</a:t>
            </a:r>
          </a:p>
          <a:p>
            <a:r>
              <a:rPr lang="en-US" dirty="0"/>
              <a:t>Updating of Building Codes to Take Encourage Adoption of Green Building Practices. (</a:t>
            </a:r>
            <a:r>
              <a:rPr lang="en-US" dirty="0" err="1"/>
              <a:t>Eg</a:t>
            </a:r>
            <a:r>
              <a:rPr lang="en-US" dirty="0"/>
              <a:t>. Increase Rain Water Harvesting)</a:t>
            </a:r>
          </a:p>
          <a:p>
            <a:r>
              <a:rPr lang="en-US" dirty="0"/>
              <a:t>Wholistic Approach to the Design and Construction of Buildings with Assessment done over the Lifetime of a Building. </a:t>
            </a:r>
          </a:p>
        </p:txBody>
      </p:sp>
      <p:sp>
        <p:nvSpPr>
          <p:cNvPr id="4" name="Title 1"/>
          <p:cNvSpPr txBox="1">
            <a:spLocks/>
          </p:cNvSpPr>
          <p:nvPr/>
        </p:nvSpPr>
        <p:spPr>
          <a:xfrm>
            <a:off x="1675648" y="1350335"/>
            <a:ext cx="9678151" cy="1088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Pathway to LEED Certification</a:t>
            </a:r>
          </a:p>
        </p:txBody>
      </p:sp>
    </p:spTree>
    <p:extLst>
      <p:ext uri="{BB962C8B-B14F-4D97-AF65-F5344CB8AC3E}">
        <p14:creationId xmlns:p14="http://schemas.microsoft.com/office/powerpoint/2010/main" val="1869180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Green Building ?</a:t>
            </a:r>
          </a:p>
        </p:txBody>
      </p:sp>
      <p:sp>
        <p:nvSpPr>
          <p:cNvPr id="5" name="Content Placeholder 4"/>
          <p:cNvSpPr>
            <a:spLocks noGrp="1"/>
          </p:cNvSpPr>
          <p:nvPr>
            <p:ph idx="1"/>
          </p:nvPr>
        </p:nvSpPr>
        <p:spPr>
          <a:xfrm>
            <a:off x="1675647" y="1613917"/>
            <a:ext cx="9678152" cy="1651798"/>
          </a:xfrm>
        </p:spPr>
        <p:txBody>
          <a:bodyPr>
            <a:normAutofit/>
          </a:bodyPr>
          <a:lstStyle/>
          <a:p>
            <a:r>
              <a:rPr lang="en-GB" sz="3600" dirty="0"/>
              <a:t>Integrative Process That Focuses On The Relationship Between Built Environment And Natural Environment.</a:t>
            </a:r>
            <a:endParaRPr lang="en-US" sz="3600" dirty="0"/>
          </a:p>
        </p:txBody>
      </p:sp>
      <p:sp>
        <p:nvSpPr>
          <p:cNvPr id="6" name="Title 3"/>
          <p:cNvSpPr txBox="1">
            <a:spLocks/>
          </p:cNvSpPr>
          <p:nvPr/>
        </p:nvSpPr>
        <p:spPr>
          <a:xfrm>
            <a:off x="1710933" y="3260732"/>
            <a:ext cx="967815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Why Green Buildings ?</a:t>
            </a:r>
          </a:p>
        </p:txBody>
      </p:sp>
      <p:sp>
        <p:nvSpPr>
          <p:cNvPr id="7" name="Content Placeholder 4"/>
          <p:cNvSpPr txBox="1">
            <a:spLocks/>
          </p:cNvSpPr>
          <p:nvPr/>
        </p:nvSpPr>
        <p:spPr>
          <a:xfrm>
            <a:off x="1675647" y="4397657"/>
            <a:ext cx="9678152" cy="16517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t>Buildings can have both positive and negative impacts on their surroundings as well as the people who inhabit them everyday.</a:t>
            </a:r>
            <a:endParaRPr lang="en-US" sz="3600" dirty="0"/>
          </a:p>
        </p:txBody>
      </p:sp>
    </p:spTree>
    <p:extLst>
      <p:ext uri="{BB962C8B-B14F-4D97-AF65-F5344CB8AC3E}">
        <p14:creationId xmlns:p14="http://schemas.microsoft.com/office/powerpoint/2010/main" val="686558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the aims of Green building?</a:t>
            </a:r>
            <a:endParaRPr lang="en-US" dirty="0"/>
          </a:p>
        </p:txBody>
      </p:sp>
      <p:sp>
        <p:nvSpPr>
          <p:cNvPr id="3" name="Content Placeholder 2"/>
          <p:cNvSpPr>
            <a:spLocks noGrp="1"/>
          </p:cNvSpPr>
          <p:nvPr>
            <p:ph idx="1"/>
          </p:nvPr>
        </p:nvSpPr>
        <p:spPr/>
        <p:txBody>
          <a:bodyPr>
            <a:normAutofit/>
          </a:bodyPr>
          <a:lstStyle/>
          <a:p>
            <a:pPr>
              <a:lnSpc>
                <a:spcPct val="150000"/>
              </a:lnSpc>
            </a:pPr>
            <a:r>
              <a:rPr lang="en-GB" sz="3600" dirty="0"/>
              <a:t>Reduce energy and water use</a:t>
            </a:r>
          </a:p>
          <a:p>
            <a:pPr>
              <a:lnSpc>
                <a:spcPct val="150000"/>
              </a:lnSpc>
            </a:pPr>
            <a:r>
              <a:rPr lang="en-US" sz="3600" dirty="0"/>
              <a:t>Healthy environmental quality</a:t>
            </a:r>
          </a:p>
          <a:p>
            <a:pPr>
              <a:lnSpc>
                <a:spcPct val="150000"/>
              </a:lnSpc>
            </a:pPr>
            <a:r>
              <a:rPr lang="en-US" sz="3600" dirty="0"/>
              <a:t>Smart material selection</a:t>
            </a:r>
          </a:p>
          <a:p>
            <a:pPr>
              <a:lnSpc>
                <a:spcPct val="150000"/>
              </a:lnSpc>
            </a:pPr>
            <a:r>
              <a:rPr lang="en-GB" sz="3600" dirty="0"/>
              <a:t>Reduce Building effects on its site</a:t>
            </a:r>
            <a:endParaRPr lang="en-US" sz="3600" dirty="0"/>
          </a:p>
        </p:txBody>
      </p:sp>
    </p:spTree>
    <p:extLst>
      <p:ext uri="{BB962C8B-B14F-4D97-AF65-F5344CB8AC3E}">
        <p14:creationId xmlns:p14="http://schemas.microsoft.com/office/powerpoint/2010/main" val="574369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 What is LEED?</a:t>
            </a:r>
          </a:p>
        </p:txBody>
      </p:sp>
      <p:sp>
        <p:nvSpPr>
          <p:cNvPr id="3" name="Content Placeholder 2"/>
          <p:cNvSpPr>
            <a:spLocks noGrp="1"/>
          </p:cNvSpPr>
          <p:nvPr>
            <p:ph idx="1"/>
          </p:nvPr>
        </p:nvSpPr>
        <p:spPr>
          <a:xfrm>
            <a:off x="1675648" y="1690688"/>
            <a:ext cx="9902335" cy="4351338"/>
          </a:xfrm>
        </p:spPr>
        <p:txBody>
          <a:bodyPr>
            <a:normAutofit fontScale="77500" lnSpcReduction="20000"/>
          </a:bodyPr>
          <a:lstStyle/>
          <a:p>
            <a:pPr>
              <a:lnSpc>
                <a:spcPct val="150000"/>
              </a:lnSpc>
            </a:pPr>
            <a:r>
              <a:rPr lang="en-GB" sz="5400" dirty="0"/>
              <a:t> </a:t>
            </a:r>
            <a:r>
              <a:rPr lang="en-GB" sz="4400" dirty="0">
                <a:solidFill>
                  <a:schemeClr val="accent6">
                    <a:lumMod val="75000"/>
                  </a:schemeClr>
                </a:solidFill>
              </a:rPr>
              <a:t>L</a:t>
            </a:r>
            <a:r>
              <a:rPr lang="en-GB" sz="3600" dirty="0"/>
              <a:t>eadership in </a:t>
            </a:r>
            <a:r>
              <a:rPr lang="en-GB" sz="4400" dirty="0">
                <a:solidFill>
                  <a:schemeClr val="accent6">
                    <a:lumMod val="75000"/>
                  </a:schemeClr>
                </a:solidFill>
              </a:rPr>
              <a:t>E</a:t>
            </a:r>
            <a:r>
              <a:rPr lang="en-GB" sz="3600" dirty="0"/>
              <a:t>nergy and </a:t>
            </a:r>
            <a:r>
              <a:rPr lang="en-GB" sz="4400" dirty="0">
                <a:solidFill>
                  <a:schemeClr val="accent6">
                    <a:lumMod val="75000"/>
                  </a:schemeClr>
                </a:solidFill>
              </a:rPr>
              <a:t>E</a:t>
            </a:r>
            <a:r>
              <a:rPr lang="en-GB" sz="3600" dirty="0"/>
              <a:t>nvironmental </a:t>
            </a:r>
            <a:r>
              <a:rPr lang="en-GB" sz="4400" dirty="0">
                <a:solidFill>
                  <a:schemeClr val="accent6">
                    <a:lumMod val="75000"/>
                  </a:schemeClr>
                </a:solidFill>
              </a:rPr>
              <a:t>D</a:t>
            </a:r>
            <a:r>
              <a:rPr lang="en-GB" sz="3600" dirty="0"/>
              <a:t>esign.</a:t>
            </a:r>
          </a:p>
          <a:p>
            <a:pPr>
              <a:lnSpc>
                <a:spcPct val="150000"/>
              </a:lnSpc>
            </a:pPr>
            <a:r>
              <a:rPr lang="en-GB" sz="3600" dirty="0"/>
              <a:t>Is a Green Building Certification Programme.</a:t>
            </a:r>
          </a:p>
          <a:p>
            <a:pPr>
              <a:lnSpc>
                <a:spcPct val="110000"/>
              </a:lnSpc>
            </a:pPr>
            <a:r>
              <a:rPr lang="en-GB" sz="3600" dirty="0"/>
              <a:t>Promotes better buildings, places a complement on the environment, better bright healthier spaces to live, work and play.</a:t>
            </a:r>
          </a:p>
          <a:p>
            <a:pPr>
              <a:lnSpc>
                <a:spcPct val="110000"/>
              </a:lnSpc>
            </a:pPr>
            <a:r>
              <a:rPr lang="en-GB" sz="3600" dirty="0"/>
              <a:t>Decision making framework for project teams during the life cycle of a building which includes: </a:t>
            </a:r>
            <a:r>
              <a:rPr lang="en-GB" sz="3600" dirty="0">
                <a:solidFill>
                  <a:schemeClr val="accent6">
                    <a:lumMod val="75000"/>
                  </a:schemeClr>
                </a:solidFill>
              </a:rPr>
              <a:t>Planning</a:t>
            </a:r>
            <a:r>
              <a:rPr lang="en-GB" sz="3600" dirty="0"/>
              <a:t>, Design, </a:t>
            </a:r>
            <a:r>
              <a:rPr lang="en-GB" sz="3600" dirty="0">
                <a:solidFill>
                  <a:schemeClr val="accent6">
                    <a:lumMod val="75000"/>
                  </a:schemeClr>
                </a:solidFill>
              </a:rPr>
              <a:t>Construction</a:t>
            </a:r>
            <a:r>
              <a:rPr lang="en-GB" sz="3600" dirty="0"/>
              <a:t> and Operations.</a:t>
            </a:r>
            <a:endParaRPr lang="en-US" sz="3600" dirty="0"/>
          </a:p>
        </p:txBody>
      </p:sp>
    </p:spTree>
    <p:extLst>
      <p:ext uri="{BB962C8B-B14F-4D97-AF65-F5344CB8AC3E}">
        <p14:creationId xmlns:p14="http://schemas.microsoft.com/office/powerpoint/2010/main" val="1823037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6">
                    <a:lumMod val="75000"/>
                  </a:schemeClr>
                </a:solidFill>
              </a:rPr>
              <a:t>LEED Globally at a Glance</a:t>
            </a:r>
            <a:endParaRPr lang="en-US" b="1" dirty="0">
              <a:solidFill>
                <a:schemeClr val="accent6">
                  <a:lumMod val="75000"/>
                </a:schemeClr>
              </a:solidFill>
            </a:endParaRPr>
          </a:p>
        </p:txBody>
      </p:sp>
      <p:sp>
        <p:nvSpPr>
          <p:cNvPr id="3" name="Content Placeholder 2"/>
          <p:cNvSpPr>
            <a:spLocks noGrp="1"/>
          </p:cNvSpPr>
          <p:nvPr>
            <p:ph idx="1"/>
          </p:nvPr>
        </p:nvSpPr>
        <p:spPr/>
        <p:txBody>
          <a:bodyPr>
            <a:normAutofit/>
          </a:bodyPr>
          <a:lstStyle/>
          <a:p>
            <a:pPr>
              <a:lnSpc>
                <a:spcPct val="150000"/>
              </a:lnSpc>
            </a:pPr>
            <a:r>
              <a:rPr lang="en-US" sz="4000" dirty="0"/>
              <a:t>140+ Countries and territories</a:t>
            </a:r>
          </a:p>
          <a:p>
            <a:pPr>
              <a:lnSpc>
                <a:spcPct val="150000"/>
              </a:lnSpc>
            </a:pPr>
            <a:r>
              <a:rPr lang="en-US" sz="4000" dirty="0"/>
              <a:t>10.4 Billion Certified Commercial </a:t>
            </a:r>
            <a:r>
              <a:rPr lang="en-US" sz="4000" dirty="0" err="1"/>
              <a:t>Sq</a:t>
            </a:r>
            <a:r>
              <a:rPr lang="en-US" sz="4000" dirty="0"/>
              <a:t> Ft</a:t>
            </a:r>
          </a:p>
          <a:p>
            <a:pPr>
              <a:lnSpc>
                <a:spcPct val="150000"/>
              </a:lnSpc>
            </a:pPr>
            <a:r>
              <a:rPr lang="en-GB" sz="4000" dirty="0"/>
              <a:t>It is administered by the USBC (US Green Building Council)</a:t>
            </a:r>
            <a:endParaRPr lang="en-US" sz="4000" dirty="0"/>
          </a:p>
        </p:txBody>
      </p:sp>
    </p:spTree>
    <p:extLst>
      <p:ext uri="{BB962C8B-B14F-4D97-AF65-F5344CB8AC3E}">
        <p14:creationId xmlns:p14="http://schemas.microsoft.com/office/powerpoint/2010/main" val="3769159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Achieving LEED Certification</a:t>
            </a:r>
          </a:p>
        </p:txBody>
      </p:sp>
      <p:sp>
        <p:nvSpPr>
          <p:cNvPr id="3" name="Content Placeholder 2"/>
          <p:cNvSpPr>
            <a:spLocks noGrp="1"/>
          </p:cNvSpPr>
          <p:nvPr>
            <p:ph idx="1"/>
          </p:nvPr>
        </p:nvSpPr>
        <p:spPr>
          <a:xfrm>
            <a:off x="1675648" y="1595899"/>
            <a:ext cx="9678152" cy="1823140"/>
          </a:xfrm>
        </p:spPr>
        <p:txBody>
          <a:bodyPr>
            <a:normAutofit/>
          </a:bodyPr>
          <a:lstStyle/>
          <a:p>
            <a:r>
              <a:rPr lang="en-GB" sz="4000" dirty="0"/>
              <a:t>Projects pursue credits that earn points</a:t>
            </a:r>
          </a:p>
          <a:p>
            <a:pPr marL="0" indent="0">
              <a:buNone/>
            </a:pPr>
            <a:r>
              <a:rPr lang="en-GB" sz="3200" dirty="0"/>
              <a:t>  - Prerequisites and credits differ for each rating system.</a:t>
            </a:r>
            <a:endParaRPr lang="en-US" sz="3200" dirty="0"/>
          </a:p>
        </p:txBody>
      </p:sp>
      <p:pic>
        <p:nvPicPr>
          <p:cNvPr id="5" name="Picture 4"/>
          <p:cNvPicPr>
            <a:picLocks noChangeAspect="1"/>
          </p:cNvPicPr>
          <p:nvPr/>
        </p:nvPicPr>
        <p:blipFill>
          <a:blip r:embed="rId3"/>
          <a:stretch>
            <a:fillRect/>
          </a:stretch>
        </p:blipFill>
        <p:spPr>
          <a:xfrm>
            <a:off x="3268599" y="4220477"/>
            <a:ext cx="2276475" cy="2290763"/>
          </a:xfrm>
          <a:prstGeom prst="rect">
            <a:avLst/>
          </a:prstGeom>
        </p:spPr>
      </p:pic>
      <p:sp>
        <p:nvSpPr>
          <p:cNvPr id="6" name="Title 1"/>
          <p:cNvSpPr txBox="1">
            <a:spLocks/>
          </p:cNvSpPr>
          <p:nvPr/>
        </p:nvSpPr>
        <p:spPr>
          <a:xfrm>
            <a:off x="1575799" y="3110045"/>
            <a:ext cx="967815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Qualifications for Professionals</a:t>
            </a:r>
          </a:p>
        </p:txBody>
      </p:sp>
      <p:pic>
        <p:nvPicPr>
          <p:cNvPr id="8" name="Picture 7"/>
          <p:cNvPicPr>
            <a:picLocks noChangeAspect="1"/>
          </p:cNvPicPr>
          <p:nvPr/>
        </p:nvPicPr>
        <p:blipFill>
          <a:blip r:embed="rId4"/>
          <a:stretch>
            <a:fillRect/>
          </a:stretch>
        </p:blipFill>
        <p:spPr>
          <a:xfrm>
            <a:off x="6770667" y="4227622"/>
            <a:ext cx="2281238" cy="2276475"/>
          </a:xfrm>
          <a:prstGeom prst="rect">
            <a:avLst/>
          </a:prstGeom>
        </p:spPr>
      </p:pic>
    </p:spTree>
    <p:extLst>
      <p:ext uri="{BB962C8B-B14F-4D97-AF65-F5344CB8AC3E}">
        <p14:creationId xmlns:p14="http://schemas.microsoft.com/office/powerpoint/2010/main" val="4229592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5648" y="248167"/>
            <a:ext cx="9678151" cy="1325563"/>
          </a:xfrm>
        </p:spPr>
        <p:txBody>
          <a:bodyPr/>
          <a:lstStyle/>
          <a:p>
            <a:r>
              <a:rPr lang="en-US" b="1" dirty="0"/>
              <a:t>LEED CERTIFICATION RATING SYSTEMS</a:t>
            </a:r>
          </a:p>
        </p:txBody>
      </p:sp>
      <p:pic>
        <p:nvPicPr>
          <p:cNvPr id="5" name="Picture 4"/>
          <p:cNvPicPr>
            <a:picLocks noChangeAspect="1"/>
          </p:cNvPicPr>
          <p:nvPr/>
        </p:nvPicPr>
        <p:blipFill>
          <a:blip r:embed="rId2"/>
          <a:stretch>
            <a:fillRect/>
          </a:stretch>
        </p:blipFill>
        <p:spPr>
          <a:xfrm>
            <a:off x="2365024" y="1457491"/>
            <a:ext cx="8567738" cy="4814888"/>
          </a:xfrm>
          <a:prstGeom prst="rect">
            <a:avLst/>
          </a:prstGeom>
        </p:spPr>
      </p:pic>
    </p:spTree>
    <p:extLst>
      <p:ext uri="{BB962C8B-B14F-4D97-AF65-F5344CB8AC3E}">
        <p14:creationId xmlns:p14="http://schemas.microsoft.com/office/powerpoint/2010/main" val="1092031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5648" y="365125"/>
            <a:ext cx="9678151" cy="1123433"/>
          </a:xfrm>
        </p:spPr>
        <p:txBody>
          <a:bodyPr/>
          <a:lstStyle/>
          <a:p>
            <a:r>
              <a:rPr lang="en-US" dirty="0"/>
              <a:t>Illustration of Green Building Practices</a:t>
            </a:r>
          </a:p>
        </p:txBody>
      </p:sp>
      <p:pic>
        <p:nvPicPr>
          <p:cNvPr id="5" name="Picture 4"/>
          <p:cNvPicPr>
            <a:picLocks noChangeAspect="1"/>
          </p:cNvPicPr>
          <p:nvPr/>
        </p:nvPicPr>
        <p:blipFill>
          <a:blip r:embed="rId2"/>
          <a:stretch>
            <a:fillRect/>
          </a:stretch>
        </p:blipFill>
        <p:spPr>
          <a:xfrm>
            <a:off x="2303610" y="1494707"/>
            <a:ext cx="8562975" cy="4814888"/>
          </a:xfrm>
          <a:prstGeom prst="rect">
            <a:avLst/>
          </a:prstGeom>
        </p:spPr>
      </p:pic>
    </p:spTree>
    <p:extLst>
      <p:ext uri="{BB962C8B-B14F-4D97-AF65-F5344CB8AC3E}">
        <p14:creationId xmlns:p14="http://schemas.microsoft.com/office/powerpoint/2010/main" val="144380259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213</TotalTime>
  <Words>784</Words>
  <Application>Microsoft Office PowerPoint</Application>
  <PresentationFormat>Widescreen</PresentationFormat>
  <Paragraphs>77</Paragraphs>
  <Slides>21</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Calibri Light</vt:lpstr>
      <vt:lpstr>Trebuchet MS</vt:lpstr>
      <vt:lpstr>Wingdings</vt:lpstr>
      <vt:lpstr>Wingdings 3</vt:lpstr>
      <vt:lpstr>Facet</vt:lpstr>
      <vt:lpstr>Custom Design</vt:lpstr>
      <vt:lpstr>GREEN BUILDINGS, SOLAR VOLTAICS: Assessing Energy Efficiency and Cost Effectiveness towards LEED Certification in St. Kitts and Nevis</vt:lpstr>
      <vt:lpstr>Presentation Objectives:</vt:lpstr>
      <vt:lpstr>What is Green Building ?</vt:lpstr>
      <vt:lpstr>What are the aims of Green building?</vt:lpstr>
      <vt:lpstr>So What is LEED?</vt:lpstr>
      <vt:lpstr>LEED Globally at a Glance</vt:lpstr>
      <vt:lpstr>Achieving LEED Certification</vt:lpstr>
      <vt:lpstr>LEED CERTIFICATION RATING SYSTEMS</vt:lpstr>
      <vt:lpstr>Illustration of Green Building Practices</vt:lpstr>
      <vt:lpstr>Specific Strategies for Hotel</vt:lpstr>
      <vt:lpstr>CASE STUDY: PROXIMITY HOTEL</vt:lpstr>
      <vt:lpstr>STRATEGIES TOWARDS LEED CERTIFICATION</vt:lpstr>
      <vt:lpstr>Strategies to Attaining Green Building Certification</vt:lpstr>
      <vt:lpstr>Sustainability Practices in Case Studies</vt:lpstr>
      <vt:lpstr>Sustainability Practices in Case Studies</vt:lpstr>
      <vt:lpstr>Sustainability Practices in Case Studies</vt:lpstr>
      <vt:lpstr>Sustainability Practices in Case Studies</vt:lpstr>
      <vt:lpstr>Sustainability Practices in Case Studies</vt:lpstr>
      <vt:lpstr>Sustainability Practices in Case Studies</vt:lpstr>
      <vt:lpstr>Moving St. Kitts and Nevis Towards LEED Certification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Kenrod</dc:creator>
  <cp:lastModifiedBy>Kenrod</cp:lastModifiedBy>
  <cp:revision>42</cp:revision>
  <dcterms:created xsi:type="dcterms:W3CDTF">2017-06-02T09:50:15Z</dcterms:created>
  <dcterms:modified xsi:type="dcterms:W3CDTF">2017-06-02T13:23:58Z</dcterms:modified>
</cp:coreProperties>
</file>